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7" r:id="rId1"/>
  </p:sldMasterIdLst>
  <p:notesMasterIdLst>
    <p:notesMasterId r:id="rId31"/>
  </p:notesMasterIdLst>
  <p:sldIdLst>
    <p:sldId id="256" r:id="rId2"/>
    <p:sldId id="261" r:id="rId3"/>
    <p:sldId id="287" r:id="rId4"/>
    <p:sldId id="289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98" r:id="rId13"/>
    <p:sldId id="299" r:id="rId14"/>
    <p:sldId id="297" r:id="rId15"/>
    <p:sldId id="300" r:id="rId16"/>
    <p:sldId id="301" r:id="rId17"/>
    <p:sldId id="303" r:id="rId18"/>
    <p:sldId id="302" r:id="rId19"/>
    <p:sldId id="304" r:id="rId20"/>
    <p:sldId id="305" r:id="rId21"/>
    <p:sldId id="306" r:id="rId22"/>
    <p:sldId id="307" r:id="rId23"/>
    <p:sldId id="308" r:id="rId24"/>
    <p:sldId id="309" r:id="rId25"/>
    <p:sldId id="310" r:id="rId26"/>
    <p:sldId id="311" r:id="rId27"/>
    <p:sldId id="312" r:id="rId28"/>
    <p:sldId id="280" r:id="rId29"/>
    <p:sldId id="281" r:id="rId30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32"/>
      <p:bold r:id="rId33"/>
      <p:italic r:id="rId34"/>
      <p:boldItalic r:id="rId35"/>
    </p:embeddedFont>
    <p:embeddedFont>
      <p:font typeface="Muli" pitchFamily="2" charset="77"/>
      <p:regular r:id="rId36"/>
      <p:bold r:id="rId37"/>
      <p:italic r:id="rId38"/>
      <p:boldItalic r:id="rId39"/>
    </p:embeddedFont>
    <p:embeddedFont>
      <p:font typeface="Nixie One" panose="02000503080000020004" pitchFamily="2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ego Maeoka" initials="DM" lastIdx="1" clrIdx="0">
    <p:extLst>
      <p:ext uri="{19B8F6BF-5375-455C-9EA6-DF929625EA0E}">
        <p15:presenceInfo xmlns:p15="http://schemas.microsoft.com/office/powerpoint/2012/main" userId="Diego Maeok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B8C6C1-08A5-45D5-AB1F-4394B18F5ADE}">
  <a:tblStyle styleId="{8CB8C6C1-08A5-45D5-AB1F-4394B18F5A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386"/>
    <p:restoredTop sz="94708"/>
  </p:normalViewPr>
  <p:slideViewPr>
    <p:cSldViewPr snapToGrid="0">
      <p:cViewPr varScale="1">
        <p:scale>
          <a:sx n="216" d="100"/>
          <a:sy n="216" d="100"/>
        </p:scale>
        <p:origin x="1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2" d="100"/>
          <a:sy n="122" d="100"/>
        </p:scale>
        <p:origin x="507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57212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83715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57333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09287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8813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4762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3884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81252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2469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6488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69859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6103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25929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26463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1556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7191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95441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0577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860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348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13749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760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3113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26576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0019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Shape 10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Shape 16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7" name="Shape 1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Shape 19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Shape 20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1" name="Shape 2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Shape 29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0" name="Shape 3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Shape 34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0" name="Shape 40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Shape 46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Shape 129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2" name="Shape 132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1" name="Shape 141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Shape 143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" name="Shape 14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6" name="Shape 14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" name="Shape 152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Shape 153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4" name="Shape 15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Shape 162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3" name="Shape 16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6" name="Shape 316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7" name="Shape 317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Shape 318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Shape 319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Shape 32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Shape 321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Shape 322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Shape 323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Shape 324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ctrTitle"/>
          </p:nvPr>
        </p:nvSpPr>
        <p:spPr>
          <a:xfrm>
            <a:off x="136634" y="1807779"/>
            <a:ext cx="8870732" cy="17447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/>
              <a:t>Introdução à Engenharia Reversa</a:t>
            </a:r>
            <a:br>
              <a:rPr lang="pt-BR" sz="4000" dirty="0"/>
            </a:br>
            <a:r>
              <a:rPr lang="pt-BR" sz="4000" dirty="0"/>
              <a:t>Prof. Diego K. Maeoka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" sz="1800" b="1" dirty="0" err="1"/>
              <a:t>Phishing</a:t>
            </a:r>
            <a:r>
              <a:rPr lang="pt" sz="1800" b="1" dirty="0"/>
              <a:t> Banco do Brasil;</a:t>
            </a:r>
          </a:p>
          <a:p>
            <a:pPr algn="just"/>
            <a:r>
              <a:rPr lang="pt" sz="1800" b="1" dirty="0"/>
              <a:t>Vetor de Entrada: E-Mail;</a:t>
            </a:r>
          </a:p>
          <a:p>
            <a:pPr algn="just"/>
            <a:r>
              <a:rPr lang="pt" sz="1800" b="1" dirty="0"/>
              <a:t>Presença de anexo: não;</a:t>
            </a:r>
          </a:p>
          <a:p>
            <a:pPr algn="just"/>
            <a:r>
              <a:rPr lang="pt" sz="1800" b="1" dirty="0"/>
              <a:t>Presença de malware: não.</a:t>
            </a:r>
            <a:endParaRPr lang="pt-BR" sz="1800" b="1" dirty="0"/>
          </a:p>
        </p:txBody>
      </p:sp>
    </p:spTree>
    <p:extLst>
      <p:ext uri="{BB962C8B-B14F-4D97-AF65-F5344CB8AC3E}">
        <p14:creationId xmlns:p14="http://schemas.microsoft.com/office/powerpoint/2010/main" val="1255971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1DB3A8-3AB8-D846-A019-1C9B964A6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397" y="909452"/>
            <a:ext cx="1909205" cy="3842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82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CE79C5-82B8-B745-81E1-895571D4F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872"/>
          <a:stretch/>
        </p:blipFill>
        <p:spPr>
          <a:xfrm>
            <a:off x="2426382" y="909452"/>
            <a:ext cx="3838295" cy="394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22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1DB3A8-3AB8-D846-A019-1C9B964A66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725"/>
          <a:stretch/>
        </p:blipFill>
        <p:spPr>
          <a:xfrm>
            <a:off x="2426382" y="909452"/>
            <a:ext cx="3703703" cy="3747103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F358323-45DE-1C45-9240-74FE5B29602E}"/>
              </a:ext>
            </a:extLst>
          </p:cNvPr>
          <p:cNvSpPr/>
          <p:nvPr/>
        </p:nvSpPr>
        <p:spPr>
          <a:xfrm>
            <a:off x="2802194" y="2571750"/>
            <a:ext cx="2896583" cy="67289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6838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" sz="1800" b="1" dirty="0"/>
              <a:t>Links presentes:</a:t>
            </a:r>
          </a:p>
          <a:p>
            <a:pPr lvl="1" algn="just"/>
            <a:r>
              <a:rPr lang="pt" sz="1800" b="1" dirty="0" err="1"/>
              <a:t>http</a:t>
            </a:r>
            <a:r>
              <a:rPr lang="pt" sz="1800" b="1" dirty="0"/>
              <a:t>://haishen517.com/data/</a:t>
            </a:r>
            <a:r>
              <a:rPr lang="pt" sz="1800" b="1" dirty="0" err="1"/>
              <a:t>article</a:t>
            </a:r>
            <a:r>
              <a:rPr lang="pt" sz="1800" b="1" dirty="0"/>
              <a:t>/-/?6e60001ffd&amp;view=</a:t>
            </a:r>
            <a:r>
              <a:rPr lang="pt" sz="1800" b="1" dirty="0" err="1"/>
              <a:t>att&amp;th</a:t>
            </a:r>
            <a:r>
              <a:rPr lang="pt" sz="1800" b="1" dirty="0"/>
              <a:t>=1463cceb67f2f760&amp;attid=0.1&amp;disp=</a:t>
            </a:r>
            <a:r>
              <a:rPr lang="pt" sz="1800" b="1" dirty="0" err="1"/>
              <a:t>inline&amp;safe</a:t>
            </a:r>
            <a:r>
              <a:rPr lang="pt" sz="1800" b="1" dirty="0"/>
              <a:t>=1&amp;zw&amp;saduie=AG9B_P-iXV68qEUTpMbs6CY92Azm&amp;sadet=1401493847519&amp;sads=GjWjfwwkzyfFzTZC9qLTl5rvA6e60001ffd&amp;view=</a:t>
            </a:r>
            <a:r>
              <a:rPr lang="pt" sz="1800" b="1" dirty="0" err="1"/>
              <a:t>att&amp;th</a:t>
            </a:r>
            <a:r>
              <a:rPr lang="pt" sz="1800" b="1" dirty="0"/>
              <a:t>=1463cceb67f2f760&amp;attid=0.1&amp;disp=</a:t>
            </a:r>
            <a:r>
              <a:rPr lang="pt" sz="1800" b="1" dirty="0" err="1"/>
              <a:t>inlin</a:t>
            </a:r>
            <a:endParaRPr lang="pt-BR" sz="1800" b="1" dirty="0"/>
          </a:p>
        </p:txBody>
      </p:sp>
    </p:spTree>
    <p:extLst>
      <p:ext uri="{BB962C8B-B14F-4D97-AF65-F5344CB8AC3E}">
        <p14:creationId xmlns:p14="http://schemas.microsoft.com/office/powerpoint/2010/main" val="3175614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48D308-42CE-E940-86BF-90F281FCD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382" y="909452"/>
            <a:ext cx="4546600" cy="206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926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" sz="1800" b="1" dirty="0"/>
              <a:t>Pesquisa com WHOIS:</a:t>
            </a:r>
          </a:p>
          <a:p>
            <a:pPr lvl="1" algn="just"/>
            <a:r>
              <a:rPr lang="en-US" sz="1800" b="1" dirty="0"/>
              <a:t>Domain Name: HAISHEN517.COM</a:t>
            </a:r>
          </a:p>
          <a:p>
            <a:pPr lvl="1" algn="just"/>
            <a:r>
              <a:rPr lang="en-US" sz="1800" b="1" dirty="0"/>
              <a:t>Registrar: HICHINA ZHICHENG TECHNOLOGY LTD.</a:t>
            </a:r>
          </a:p>
          <a:p>
            <a:pPr lvl="1" algn="just"/>
            <a:r>
              <a:rPr lang="en-US" sz="1800" b="1" dirty="0" err="1"/>
              <a:t>Whois</a:t>
            </a:r>
            <a:r>
              <a:rPr lang="en-US" sz="1800" b="1" dirty="0"/>
              <a:t> Server: grs-</a:t>
            </a:r>
            <a:r>
              <a:rPr lang="en-US" sz="1800" b="1" dirty="0" err="1"/>
              <a:t>whois.hichina.com</a:t>
            </a:r>
            <a:endParaRPr lang="en-US" sz="1800" b="1" dirty="0"/>
          </a:p>
          <a:p>
            <a:pPr lvl="1" algn="just"/>
            <a:r>
              <a:rPr lang="en-US" sz="1800" b="1" dirty="0"/>
              <a:t>Referral URL: http://</a:t>
            </a:r>
            <a:r>
              <a:rPr lang="en-US" sz="1800" b="1" dirty="0" err="1"/>
              <a:t>www.net.cn</a:t>
            </a:r>
            <a:endParaRPr lang="en-US" sz="1800" b="1" dirty="0"/>
          </a:p>
          <a:p>
            <a:pPr lvl="1" algn="just"/>
            <a:r>
              <a:rPr lang="en-US" sz="1800" b="1" dirty="0"/>
              <a:t>Name Server: DNS11.HICHINA.COM</a:t>
            </a:r>
          </a:p>
          <a:p>
            <a:pPr lvl="1" algn="just"/>
            <a:r>
              <a:rPr lang="en-US" sz="1800" b="1" dirty="0"/>
              <a:t>Name Server: DNS12.HICHINA.COM</a:t>
            </a:r>
          </a:p>
          <a:p>
            <a:pPr lvl="1" algn="just"/>
            <a:r>
              <a:rPr lang="en-US" sz="1800" b="1" dirty="0"/>
              <a:t>Status: ok</a:t>
            </a:r>
          </a:p>
          <a:p>
            <a:pPr lvl="1" algn="just"/>
            <a:r>
              <a:rPr lang="en-US" sz="1800" b="1" dirty="0"/>
              <a:t>Updated Date: 13-feb-2014</a:t>
            </a:r>
          </a:p>
          <a:p>
            <a:pPr lvl="1" algn="just"/>
            <a:r>
              <a:rPr lang="en-US" sz="1800" b="1" dirty="0"/>
              <a:t>Creation Date: 13-feb-2014</a:t>
            </a:r>
          </a:p>
          <a:p>
            <a:pPr lvl="1" algn="just"/>
            <a:r>
              <a:rPr lang="en-US" sz="1800" b="1" dirty="0"/>
              <a:t>Expiration Date: 13-feb-2015</a:t>
            </a:r>
            <a:endParaRPr lang="pt-BR" sz="1800" b="1" dirty="0"/>
          </a:p>
        </p:txBody>
      </p:sp>
    </p:spTree>
    <p:extLst>
      <p:ext uri="{BB962C8B-B14F-4D97-AF65-F5344CB8AC3E}">
        <p14:creationId xmlns:p14="http://schemas.microsoft.com/office/powerpoint/2010/main" val="3670215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" sz="1800" b="1" dirty="0" err="1"/>
              <a:t>Scan</a:t>
            </a:r>
            <a:r>
              <a:rPr lang="pt" sz="1800" b="1" dirty="0"/>
              <a:t> do site com </a:t>
            </a:r>
            <a:r>
              <a:rPr lang="pt" sz="1800" b="1" dirty="0" err="1"/>
              <a:t>Subgraph</a:t>
            </a:r>
            <a:r>
              <a:rPr lang="pt" sz="1800" b="1" dirty="0"/>
              <a:t> Vega</a:t>
            </a:r>
            <a:endParaRPr lang="pt-BR" sz="1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E34DF-6506-AD41-8226-A28C4F687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382" y="1436657"/>
            <a:ext cx="45720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3174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" sz="1800" b="1" dirty="0"/>
              <a:t>Acesso ao site</a:t>
            </a:r>
            <a:endParaRPr lang="pt-BR" sz="1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12883B-A78B-B14F-98A6-A518B9A66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382" y="1475944"/>
            <a:ext cx="4778477" cy="119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51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" sz="1800" b="1" dirty="0"/>
              <a:t>Pesquisa com WHOIS:</a:t>
            </a:r>
          </a:p>
          <a:p>
            <a:pPr lvl="1" algn="just"/>
            <a:r>
              <a:rPr lang="en-US" b="1" dirty="0"/>
              <a:t>Domain: </a:t>
            </a:r>
            <a:r>
              <a:rPr lang="en-US" b="1" dirty="0" err="1"/>
              <a:t>ischiaprenota.it</a:t>
            </a:r>
            <a:endParaRPr lang="en-US" b="1" dirty="0"/>
          </a:p>
          <a:p>
            <a:pPr lvl="1" algn="just"/>
            <a:r>
              <a:rPr lang="en-US" b="1" dirty="0"/>
              <a:t>Status: ok</a:t>
            </a:r>
          </a:p>
          <a:p>
            <a:pPr lvl="1" algn="just"/>
            <a:r>
              <a:rPr lang="en-US" b="1" dirty="0"/>
              <a:t>Created: 2012-04-11 18:27:39</a:t>
            </a:r>
          </a:p>
          <a:p>
            <a:pPr lvl="1" algn="just"/>
            <a:r>
              <a:rPr lang="en-US" b="1" dirty="0"/>
              <a:t>Last Update: 2014-05-24 10:50:09</a:t>
            </a:r>
          </a:p>
          <a:p>
            <a:pPr lvl="1" algn="just"/>
            <a:r>
              <a:rPr lang="en-US" b="1" dirty="0"/>
              <a:t>Expire Date: 2015-04-11</a:t>
            </a:r>
          </a:p>
          <a:p>
            <a:pPr lvl="1" algn="just"/>
            <a:r>
              <a:rPr lang="en-US" b="1" dirty="0"/>
              <a:t>Registrant</a:t>
            </a:r>
          </a:p>
          <a:p>
            <a:pPr lvl="1" algn="just"/>
            <a:r>
              <a:rPr lang="en-US" b="1" dirty="0"/>
              <a:t>Name: Zeus Travel </a:t>
            </a:r>
            <a:r>
              <a:rPr lang="en-US" b="1" dirty="0" err="1"/>
              <a:t>S.r.l</a:t>
            </a:r>
            <a:r>
              <a:rPr lang="en-US" b="1" dirty="0"/>
              <a:t>.</a:t>
            </a:r>
          </a:p>
          <a:p>
            <a:pPr lvl="1" algn="just"/>
            <a:r>
              <a:rPr lang="en-US" b="1" dirty="0"/>
              <a:t>Organization: Zeus Travel </a:t>
            </a:r>
            <a:r>
              <a:rPr lang="en-US" b="1" dirty="0" err="1"/>
              <a:t>S.r.l</a:t>
            </a:r>
            <a:r>
              <a:rPr lang="en-US" b="1" dirty="0"/>
              <a:t>.</a:t>
            </a:r>
          </a:p>
          <a:p>
            <a:pPr lvl="1" algn="just"/>
            <a:r>
              <a:rPr lang="en-US" b="1" dirty="0" err="1"/>
              <a:t>ContactID</a:t>
            </a:r>
            <a:r>
              <a:rPr lang="en-US" b="1" dirty="0"/>
              <a:t>: ARU84051R-779456</a:t>
            </a:r>
          </a:p>
          <a:p>
            <a:pPr lvl="1" algn="just"/>
            <a:r>
              <a:rPr lang="en-US" b="1" dirty="0"/>
              <a:t>Address: Via Giovanni Mazzella, 181</a:t>
            </a:r>
          </a:p>
          <a:p>
            <a:pPr lvl="1" algn="just"/>
            <a:r>
              <a:rPr lang="en-US" b="1" dirty="0"/>
              <a:t>Admin Contact</a:t>
            </a:r>
          </a:p>
          <a:p>
            <a:pPr lvl="1" algn="just"/>
            <a:r>
              <a:rPr lang="en-US" b="1" dirty="0"/>
              <a:t>Name: Gianluca Borrelli</a:t>
            </a:r>
          </a:p>
          <a:p>
            <a:pPr lvl="1" algn="just"/>
            <a:r>
              <a:rPr lang="en-US" b="1" dirty="0"/>
              <a:t>Organization: Zeus Travel </a:t>
            </a:r>
            <a:r>
              <a:rPr lang="en-US" b="1" dirty="0" err="1"/>
              <a:t>S.r.l</a:t>
            </a:r>
            <a:r>
              <a:rPr lang="en-US" b="1" dirty="0"/>
              <a:t>.</a:t>
            </a:r>
          </a:p>
          <a:p>
            <a:pPr lvl="1" algn="just"/>
            <a:r>
              <a:rPr lang="en-US" b="1" dirty="0" err="1"/>
              <a:t>ContactID</a:t>
            </a:r>
            <a:r>
              <a:rPr lang="en-US" b="1" dirty="0"/>
              <a:t>: ARU58042A-313808</a:t>
            </a:r>
          </a:p>
          <a:p>
            <a:pPr lvl="1" algn="just"/>
            <a:r>
              <a:rPr lang="en-US" b="1" dirty="0"/>
              <a:t>Address: via C. Colombo, 19</a:t>
            </a:r>
          </a:p>
          <a:p>
            <a:pPr lvl="1" algn="just"/>
            <a:r>
              <a:rPr lang="en-US" b="1" dirty="0"/>
              <a:t>Created: 2012-04-11 18:27:38</a:t>
            </a:r>
          </a:p>
          <a:p>
            <a:pPr lvl="1" algn="just"/>
            <a:r>
              <a:rPr lang="en-US" b="1" dirty="0"/>
              <a:t>Last Update: 2012-04-11 18:27:38</a:t>
            </a:r>
            <a:endParaRPr lang="pt" b="1" dirty="0"/>
          </a:p>
        </p:txBody>
      </p:sp>
    </p:spTree>
    <p:extLst>
      <p:ext uri="{BB962C8B-B14F-4D97-AF65-F5344CB8AC3E}">
        <p14:creationId xmlns:p14="http://schemas.microsoft.com/office/powerpoint/2010/main" val="1672871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5508926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Módulo</a:t>
            </a:r>
            <a:r>
              <a:rPr lang="en" b="1" dirty="0"/>
              <a:t> 3 - Agenda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5508927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sz="2000" b="1" i="1" dirty="0"/>
              <a:t>AULA 2</a:t>
            </a:r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r>
              <a:rPr lang="pt-BR" sz="1800" b="1" i="1" dirty="0"/>
              <a:t>O que é Análise de </a:t>
            </a:r>
            <a:r>
              <a:rPr lang="pt-BR" sz="1800" b="1" i="1" dirty="0" err="1"/>
              <a:t>Malware</a:t>
            </a:r>
            <a:r>
              <a:rPr lang="pt-BR" sz="1800" b="1" i="1" dirty="0"/>
              <a:t>?</a:t>
            </a:r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r>
              <a:rPr lang="pt-BR" sz="1800" b="1" i="1" dirty="0"/>
              <a:t>Por que analisar um </a:t>
            </a:r>
            <a:r>
              <a:rPr lang="pt-BR" sz="1800" b="1" i="1" dirty="0" err="1"/>
              <a:t>Malware</a:t>
            </a:r>
            <a:r>
              <a:rPr lang="pt-BR" sz="1800" b="1" i="1" dirty="0"/>
              <a:t>?</a:t>
            </a:r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r>
              <a:rPr lang="pt-BR" sz="1800" b="1" i="1" dirty="0"/>
              <a:t>O que procurar?</a:t>
            </a:r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r>
              <a:rPr lang="pt-BR" sz="1800" b="1" i="1" dirty="0"/>
              <a:t>Tipos de análise;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" sz="1800" b="1" dirty="0" err="1"/>
              <a:t>Scan</a:t>
            </a:r>
            <a:r>
              <a:rPr lang="pt" sz="1800" b="1" dirty="0"/>
              <a:t> do site com </a:t>
            </a:r>
            <a:r>
              <a:rPr lang="pt" sz="1800" b="1" dirty="0" err="1"/>
              <a:t>Subgraph</a:t>
            </a:r>
            <a:r>
              <a:rPr lang="pt" sz="1800" b="1" dirty="0"/>
              <a:t> Vega</a:t>
            </a:r>
            <a:endParaRPr lang="pt-BR" sz="18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B75646-FD15-E34F-A237-B024DE667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382" y="1473743"/>
            <a:ext cx="3370826" cy="325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756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024538-B817-F54E-823E-09A221575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186" y="909452"/>
            <a:ext cx="5475627" cy="403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46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" sz="1800" b="1" dirty="0"/>
              <a:t>Validação de Agencia / Conta</a:t>
            </a:r>
          </a:p>
          <a:p>
            <a:pPr marL="596900" lvl="1" indent="0" algn="just">
              <a:buNone/>
            </a:pPr>
            <a:r>
              <a:rPr lang="en-US" sz="600" b="1" dirty="0"/>
              <a:t>&lt;script language="</a:t>
            </a:r>
            <a:r>
              <a:rPr lang="en-US" sz="600" b="1" dirty="0" err="1"/>
              <a:t>javascript</a:t>
            </a:r>
            <a:r>
              <a:rPr lang="en-US" sz="600" b="1" dirty="0"/>
              <a:t>"&gt;</a:t>
            </a:r>
          </a:p>
          <a:p>
            <a:pPr marL="596900" lvl="1" indent="0" algn="just">
              <a:buNone/>
            </a:pPr>
            <a:r>
              <a:rPr lang="en-US" sz="600" b="1" dirty="0"/>
              <a:t>function </a:t>
            </a:r>
            <a:r>
              <a:rPr lang="en-US" sz="600" b="1" dirty="0" err="1"/>
              <a:t>macTools</a:t>
            </a:r>
            <a:r>
              <a:rPr lang="en-US" sz="600" b="1" dirty="0"/>
              <a:t>() {</a:t>
            </a:r>
          </a:p>
          <a:p>
            <a:pPr marL="1054100" lvl="2" indent="0" algn="just">
              <a:buNone/>
            </a:pPr>
            <a:r>
              <a:rPr lang="en-US" sz="600" b="1" dirty="0"/>
              <a:t>if (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</a:t>
            </a:r>
            <a:r>
              <a:rPr lang="en-US" sz="600" b="1" dirty="0" err="1"/>
              <a:t>AgÃªncia</a:t>
            </a:r>
            <a:r>
              <a:rPr lang="en-US" sz="600" b="1" dirty="0"/>
              <a:t>" ||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document.form.pac01.value.length &lt; 6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"0000-0"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"1111-1"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"2222-2" ||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"3333-3"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"4444-4"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"5555-5"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"6666-6"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"7777-7"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"8888-8"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document.form.pac01.value == "9999-9"){</a:t>
            </a:r>
          </a:p>
          <a:p>
            <a:pPr marL="1511300" lvl="3" indent="0" algn="just">
              <a:buNone/>
            </a:pPr>
            <a:r>
              <a:rPr lang="en-US" sz="600" b="1" dirty="0"/>
              <a:t>alert ("</a:t>
            </a:r>
            <a:r>
              <a:rPr lang="en-US" sz="600" b="1" dirty="0" err="1"/>
              <a:t>Agencia</a:t>
            </a:r>
            <a:r>
              <a:rPr lang="en-US" sz="600" b="1" dirty="0"/>
              <a:t> </a:t>
            </a:r>
            <a:r>
              <a:rPr lang="en-US" sz="600" b="1" dirty="0" err="1"/>
              <a:t>invalida</a:t>
            </a:r>
            <a:r>
              <a:rPr lang="en-US" sz="600" b="1" dirty="0"/>
              <a:t>!");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document.form.pac01.focus(); return false;</a:t>
            </a:r>
          </a:p>
          <a:p>
            <a:pPr marL="1054100" lvl="2" indent="0" algn="just">
              <a:buNone/>
            </a:pPr>
            <a:r>
              <a:rPr lang="en-US" sz="600" b="1" dirty="0"/>
              <a:t>)</a:t>
            </a:r>
          </a:p>
          <a:p>
            <a:pPr marL="1054100" lvl="2" indent="0" algn="just">
              <a:buNone/>
            </a:pPr>
            <a:r>
              <a:rPr lang="en-US" sz="600" b="1" dirty="0"/>
              <a:t>if (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</a:t>
            </a:r>
            <a:r>
              <a:rPr lang="en-US" sz="600" b="1" dirty="0" err="1"/>
              <a:t>Conta</a:t>
            </a:r>
            <a:r>
              <a:rPr lang="en-US" sz="600" b="1" dirty="0"/>
              <a:t>" ||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document.form.pac02.value.length &lt; 5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"000000000"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"111111111"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"222222222"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"333333333"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"444444444"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"555555555"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"666666666"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"777777777"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"888888888" || 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document.form.pac02.value == "999999999"){</a:t>
            </a:r>
          </a:p>
          <a:p>
            <a:pPr marL="1511300" lvl="3" indent="0" algn="just">
              <a:buNone/>
            </a:pPr>
            <a:r>
              <a:rPr lang="en-US" sz="600" b="1" dirty="0"/>
              <a:t>alert ("</a:t>
            </a:r>
            <a:r>
              <a:rPr lang="en-US" sz="600" b="1" dirty="0" err="1"/>
              <a:t>Conta</a:t>
            </a:r>
            <a:r>
              <a:rPr lang="en-US" sz="600" b="1" dirty="0"/>
              <a:t> </a:t>
            </a:r>
            <a:r>
              <a:rPr lang="en-US" sz="600" b="1" dirty="0" err="1"/>
              <a:t>invalida</a:t>
            </a:r>
            <a:r>
              <a:rPr lang="en-US" sz="600" b="1" dirty="0"/>
              <a:t>!");</a:t>
            </a:r>
          </a:p>
          <a:p>
            <a:pPr marL="1511300" lvl="3" indent="0" algn="just">
              <a:buNone/>
            </a:pPr>
            <a:r>
              <a:rPr lang="en-US" sz="600" b="1" dirty="0"/>
              <a:t>document.form.pac02.focus(); return false;</a:t>
            </a:r>
          </a:p>
          <a:p>
            <a:pPr marL="1511300" lvl="3" indent="0" algn="just">
              <a:buNone/>
            </a:pPr>
            <a:r>
              <a:rPr lang="en-US" sz="600" b="1" dirty="0"/>
              <a:t>)</a:t>
            </a:r>
          </a:p>
          <a:p>
            <a:pPr marL="596900" lvl="1" indent="0" algn="just">
              <a:buNone/>
            </a:pPr>
            <a:r>
              <a:rPr lang="en-US" sz="600" b="1" dirty="0"/>
              <a:t>}</a:t>
            </a:r>
          </a:p>
          <a:p>
            <a:pPr marL="596900" lvl="1" indent="0" algn="just">
              <a:buNone/>
            </a:pPr>
            <a:r>
              <a:rPr lang="en-US" sz="600" b="1" dirty="0"/>
              <a:t>&lt;/script&gt;</a:t>
            </a:r>
            <a:endParaRPr lang="pt" sz="600" b="1" dirty="0"/>
          </a:p>
        </p:txBody>
      </p:sp>
    </p:spTree>
    <p:extLst>
      <p:ext uri="{BB962C8B-B14F-4D97-AF65-F5344CB8AC3E}">
        <p14:creationId xmlns:p14="http://schemas.microsoft.com/office/powerpoint/2010/main" val="39107267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356AC2-28BD-9042-B555-BB2B00746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897" y="909452"/>
            <a:ext cx="4715021" cy="295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82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" sz="1800" b="1" dirty="0"/>
              <a:t>Validação de Senha</a:t>
            </a:r>
          </a:p>
          <a:p>
            <a:pPr marL="596900" lvl="1" indent="0" algn="just">
              <a:buNone/>
            </a:pPr>
            <a:r>
              <a:rPr lang="en-US" sz="700" b="1" dirty="0"/>
              <a:t>&lt;script language="</a:t>
            </a:r>
            <a:r>
              <a:rPr lang="en-US" sz="700" b="1" dirty="0" err="1"/>
              <a:t>javascript</a:t>
            </a:r>
            <a:r>
              <a:rPr lang="en-US" sz="700" b="1" dirty="0"/>
              <a:t>"&gt;</a:t>
            </a:r>
          </a:p>
          <a:p>
            <a:pPr marL="596900" lvl="1" indent="0" algn="just">
              <a:buNone/>
            </a:pPr>
            <a:r>
              <a:rPr lang="en-US" sz="700" b="1" dirty="0"/>
              <a:t>function </a:t>
            </a:r>
            <a:r>
              <a:rPr lang="en-US" sz="700" b="1" dirty="0" err="1"/>
              <a:t>macTools</a:t>
            </a:r>
            <a:r>
              <a:rPr lang="en-US" sz="700" b="1" dirty="0"/>
              <a:t>() {</a:t>
            </a:r>
          </a:p>
          <a:p>
            <a:pPr marL="1054100" lvl="2" indent="0" algn="just">
              <a:buNone/>
            </a:pPr>
            <a:r>
              <a:rPr lang="en-US" sz="700" b="1" dirty="0"/>
              <a:t>if (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document.form.pac03.value.length &lt; 8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"00000000"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"11111111"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"22222222"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"33333333"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"44444444"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"55555555"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"66666666"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"77777777"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"88888888" || 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document.form.pac03.value == "99999999"){</a:t>
            </a:r>
          </a:p>
          <a:p>
            <a:pPr marL="1511300" lvl="3" indent="0" algn="just">
              <a:buNone/>
            </a:pPr>
            <a:r>
              <a:rPr lang="en-US" sz="700" b="1" dirty="0"/>
              <a:t>alert ("</a:t>
            </a:r>
            <a:r>
              <a:rPr lang="en-US" sz="700" b="1" dirty="0" err="1"/>
              <a:t>Senha</a:t>
            </a:r>
            <a:r>
              <a:rPr lang="en-US" sz="700" b="1" dirty="0"/>
              <a:t> de </a:t>
            </a:r>
            <a:r>
              <a:rPr lang="en-US" sz="700" b="1" dirty="0" err="1"/>
              <a:t>autoatendimento</a:t>
            </a:r>
            <a:r>
              <a:rPr lang="en-US" sz="700" b="1" dirty="0"/>
              <a:t>, </a:t>
            </a:r>
            <a:r>
              <a:rPr lang="en-US" sz="700" b="1" dirty="0" err="1"/>
              <a:t>invalida</a:t>
            </a:r>
            <a:r>
              <a:rPr lang="en-US" sz="700" b="1" dirty="0"/>
              <a:t>!");</a:t>
            </a:r>
          </a:p>
          <a:p>
            <a:pPr marL="1511300" lvl="3" indent="0" algn="just">
              <a:buNone/>
            </a:pPr>
            <a:r>
              <a:rPr lang="en-US" sz="700" b="1" dirty="0"/>
              <a:t>document.form.pac03.focus(); return false;</a:t>
            </a:r>
          </a:p>
          <a:p>
            <a:pPr marL="1054100" lvl="2" indent="0" algn="just">
              <a:buNone/>
            </a:pPr>
            <a:r>
              <a:rPr lang="en-US" sz="700" b="1" dirty="0"/>
              <a:t>)</a:t>
            </a:r>
          </a:p>
          <a:p>
            <a:pPr marL="596900" lvl="1" indent="0" algn="just">
              <a:buNone/>
            </a:pPr>
            <a:r>
              <a:rPr lang="en-US" sz="700" b="1" dirty="0"/>
              <a:t>}</a:t>
            </a:r>
          </a:p>
          <a:p>
            <a:pPr marL="596900" lvl="1" indent="0" algn="just">
              <a:buNone/>
            </a:pPr>
            <a:r>
              <a:rPr lang="en-US" sz="700" b="1" dirty="0"/>
              <a:t>&lt;/script&gt;</a:t>
            </a:r>
            <a:endParaRPr lang="pt" sz="700" b="1" dirty="0"/>
          </a:p>
        </p:txBody>
      </p:sp>
    </p:spTree>
    <p:extLst>
      <p:ext uri="{BB962C8B-B14F-4D97-AF65-F5344CB8AC3E}">
        <p14:creationId xmlns:p14="http://schemas.microsoft.com/office/powerpoint/2010/main" val="40753698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DD63A1-D7CE-504C-9DFE-C40A88645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4731" y="1205443"/>
            <a:ext cx="6297878" cy="273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088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1F9613-3CD0-4D4A-AAA0-9146146B9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2682" y="1520456"/>
            <a:ext cx="3318635" cy="210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197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545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Exemplo de Análise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23C5F4-4982-D540-BE6A-BDB993D91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0124" y="1667525"/>
            <a:ext cx="4703752" cy="180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943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/>
          <p:nvPr/>
        </p:nvSpPr>
        <p:spPr>
          <a:xfrm rot="-5400000">
            <a:off x="1249589" y="653355"/>
            <a:ext cx="1027954" cy="111844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3" name="Shape 543"/>
          <p:cNvSpPr txBox="1">
            <a:spLocks noGrp="1"/>
          </p:cNvSpPr>
          <p:nvPr>
            <p:ph type="ctrTitle" idx="4294967295"/>
          </p:nvPr>
        </p:nvSpPr>
        <p:spPr>
          <a:xfrm>
            <a:off x="2579543" y="52778"/>
            <a:ext cx="456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/>
              <a:t>Obrigado!</a:t>
            </a:r>
            <a:endParaRPr sz="4800" b="1" dirty="0"/>
          </a:p>
        </p:txBody>
      </p:sp>
      <p:sp>
        <p:nvSpPr>
          <p:cNvPr id="544" name="Shape 544"/>
          <p:cNvSpPr txBox="1">
            <a:spLocks noGrp="1"/>
          </p:cNvSpPr>
          <p:nvPr>
            <p:ph type="body" idx="4294967295"/>
          </p:nvPr>
        </p:nvSpPr>
        <p:spPr>
          <a:xfrm>
            <a:off x="2579543" y="1212578"/>
            <a:ext cx="5565973" cy="37377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/>
              <a:t>Onde você pode me encontrar:</a:t>
            </a:r>
            <a:endParaRPr b="1" dirty="0"/>
          </a:p>
          <a:p>
            <a: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</a:pPr>
            <a:r>
              <a:rPr lang="en-US" b="1" dirty="0" err="1"/>
              <a:t>diegomaeoka@linuxmail.org</a:t>
            </a:r>
            <a:endParaRPr b="1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◇"/>
            </a:pPr>
            <a:r>
              <a:rPr lang="en-US" b="1" dirty="0"/>
              <a:t>f</a:t>
            </a:r>
            <a:r>
              <a:rPr lang="en" b="1" dirty="0" err="1"/>
              <a:t>acebook.com</a:t>
            </a:r>
            <a:r>
              <a:rPr lang="en" b="1" dirty="0"/>
              <a:t>/</a:t>
            </a:r>
            <a:r>
              <a:rPr lang="en" b="1" dirty="0" err="1"/>
              <a:t>diego.k.maeoka</a:t>
            </a:r>
            <a:endParaRPr b="1" dirty="0"/>
          </a:p>
        </p:txBody>
      </p:sp>
      <p:sp>
        <p:nvSpPr>
          <p:cNvPr id="545" name="Shape 545"/>
          <p:cNvSpPr/>
          <p:nvPr/>
        </p:nvSpPr>
        <p:spPr>
          <a:xfrm>
            <a:off x="1461094" y="907330"/>
            <a:ext cx="604943" cy="610497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 txBox="1">
            <a:spLocks noGrp="1"/>
          </p:cNvSpPr>
          <p:nvPr>
            <p:ph type="title"/>
          </p:nvPr>
        </p:nvSpPr>
        <p:spPr>
          <a:xfrm>
            <a:off x="2005969" y="726607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Referências</a:t>
            </a:r>
            <a:endParaRPr b="1" dirty="0"/>
          </a:p>
        </p:txBody>
      </p:sp>
      <p:sp>
        <p:nvSpPr>
          <p:cNvPr id="551" name="Shape 551"/>
          <p:cNvSpPr txBox="1">
            <a:spLocks noGrp="1"/>
          </p:cNvSpPr>
          <p:nvPr>
            <p:ph type="body" idx="1"/>
          </p:nvPr>
        </p:nvSpPr>
        <p:spPr>
          <a:xfrm>
            <a:off x="2005969" y="1371907"/>
            <a:ext cx="5277700" cy="3473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MARS: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arquitetura</a:t>
            </a:r>
            <a:r>
              <a:rPr lang="en-US" dirty="0"/>
              <a:t> para </a:t>
            </a:r>
            <a:r>
              <a:rPr lang="en-US" dirty="0" err="1"/>
              <a:t>análise</a:t>
            </a:r>
            <a:r>
              <a:rPr lang="en-US" dirty="0"/>
              <a:t> de malwares </a:t>
            </a:r>
            <a:r>
              <a:rPr lang="en-US" dirty="0" err="1"/>
              <a:t>utilizando</a:t>
            </a:r>
            <a:r>
              <a:rPr lang="en-US" dirty="0"/>
              <a:t> SDN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www.teses.usp.br</a:t>
            </a:r>
            <a:r>
              <a:rPr lang="en-US" dirty="0"/>
              <a:t>/</a:t>
            </a:r>
            <a:r>
              <a:rPr lang="en-US" dirty="0" err="1"/>
              <a:t>teses</a:t>
            </a:r>
            <a:r>
              <a:rPr lang="en-US" dirty="0"/>
              <a:t>/</a:t>
            </a:r>
            <a:r>
              <a:rPr lang="en-US" dirty="0" err="1"/>
              <a:t>disponiveis</a:t>
            </a:r>
            <a:r>
              <a:rPr lang="en-US" dirty="0"/>
              <a:t>/3/3141/tde-28022018-105426/</a:t>
            </a:r>
            <a:r>
              <a:rPr lang="en-US" dirty="0" err="1"/>
              <a:t>publico</a:t>
            </a:r>
            <a:r>
              <a:rPr lang="en-US" dirty="0"/>
              <a:t>/JoaoMarceloCeronCorr18.pdf</a:t>
            </a:r>
          </a:p>
          <a:p>
            <a:r>
              <a:rPr lang="en-US" dirty="0" err="1"/>
              <a:t>Caminho</a:t>
            </a:r>
            <a:r>
              <a:rPr lang="en-US" dirty="0"/>
              <a:t> para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iniciantes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Análise</a:t>
            </a:r>
            <a:r>
              <a:rPr lang="en-US" dirty="0"/>
              <a:t> de Malware</a:t>
            </a:r>
            <a:endParaRPr lang="pt-BR" dirty="0"/>
          </a:p>
          <a:p>
            <a:pPr lvl="1"/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www.mentebinaria.com.br</a:t>
            </a:r>
            <a:r>
              <a:rPr lang="pt-BR" dirty="0"/>
              <a:t>/</a:t>
            </a:r>
            <a:r>
              <a:rPr lang="pt-BR" dirty="0" err="1"/>
              <a:t>forums</a:t>
            </a:r>
            <a:r>
              <a:rPr lang="pt-BR" dirty="0"/>
              <a:t>/</a:t>
            </a:r>
            <a:r>
              <a:rPr lang="pt-BR" dirty="0" err="1"/>
              <a:t>topic</a:t>
            </a:r>
            <a:r>
              <a:rPr lang="pt-BR" dirty="0"/>
              <a:t>/178-caminho-para-os-iniciantes-em-an%C3%A1lise-de-malware/</a:t>
            </a:r>
          </a:p>
          <a:p>
            <a:r>
              <a:rPr lang="pt-BR" dirty="0"/>
              <a:t>Rock </a:t>
            </a:r>
            <a:r>
              <a:rPr lang="pt-BR" dirty="0" err="1"/>
              <a:t>n</a:t>
            </a:r>
            <a:r>
              <a:rPr lang="pt-BR" dirty="0"/>
              <a:t>’ Root – Análise do </a:t>
            </a:r>
            <a:r>
              <a:rPr lang="pt-BR" dirty="0" err="1"/>
              <a:t>Pishing</a:t>
            </a:r>
            <a:r>
              <a:rPr lang="pt-BR" dirty="0"/>
              <a:t> Banco do Brasil</a:t>
            </a:r>
          </a:p>
          <a:p>
            <a:pPr lvl="1"/>
            <a:r>
              <a:rPr lang="pt-BR" dirty="0" err="1"/>
              <a:t>http</a:t>
            </a:r>
            <a:r>
              <a:rPr lang="pt-BR" dirty="0"/>
              <a:t>://</a:t>
            </a:r>
            <a:r>
              <a:rPr lang="pt-BR" dirty="0" err="1"/>
              <a:t>diegomaeoka.blogspot.com</a:t>
            </a:r>
            <a:r>
              <a:rPr lang="pt-BR" dirty="0"/>
              <a:t>/2014/06/analise-do-</a:t>
            </a:r>
            <a:r>
              <a:rPr lang="pt-BR" dirty="0" err="1"/>
              <a:t>pishing</a:t>
            </a:r>
            <a:r>
              <a:rPr lang="pt-BR" dirty="0"/>
              <a:t>-banco-do-</a:t>
            </a:r>
            <a:r>
              <a:rPr lang="pt-BR" dirty="0" err="1"/>
              <a:t>brasil.html</a:t>
            </a:r>
            <a:endParaRPr lang="pt-B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621824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Análise de Malware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974C05-1ED1-714E-B63D-40C113EC4A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56" b="11008"/>
          <a:stretch/>
        </p:blipFill>
        <p:spPr>
          <a:xfrm>
            <a:off x="2680771" y="1410788"/>
            <a:ext cx="3782458" cy="307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713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O que é?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/>
            <a:r>
              <a:rPr lang="pt-BR" sz="2000" b="1" dirty="0"/>
              <a:t>Análise de códigos maliciosos com o objetivo de descobrir o seu comportamento e/ou funcionamento;</a:t>
            </a:r>
          </a:p>
          <a:p>
            <a:pPr lvl="0" algn="just"/>
            <a:r>
              <a:rPr lang="pt-BR" sz="2000" b="1" dirty="0"/>
              <a:t>Base de um </a:t>
            </a:r>
            <a:r>
              <a:rPr lang="pt-BR" sz="2000" b="1" dirty="0" err="1"/>
              <a:t>anti-virus</a:t>
            </a:r>
            <a:r>
              <a:rPr lang="pt-BR" sz="2000" b="1" dirty="0"/>
              <a:t>; </a:t>
            </a:r>
          </a:p>
          <a:p>
            <a:pPr lvl="0" algn="just"/>
            <a:r>
              <a:rPr lang="pt-BR" sz="2000" b="1" dirty="0"/>
              <a:t>Está diretamente ligado a engenharia reversa, principalmente na parte de análise de código;</a:t>
            </a:r>
          </a:p>
        </p:txBody>
      </p:sp>
    </p:spTree>
    <p:extLst>
      <p:ext uri="{BB962C8B-B14F-4D97-AF65-F5344CB8AC3E}">
        <p14:creationId xmlns:p14="http://schemas.microsoft.com/office/powerpoint/2010/main" val="1220620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Por que estudar?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-BR" sz="2000" b="1" dirty="0"/>
              <a:t>Criação de assinaturas e outras formas de detecção e remoção usadas pelo antivírus;</a:t>
            </a:r>
          </a:p>
          <a:p>
            <a:pPr lvl="0" algn="just"/>
            <a:r>
              <a:rPr lang="pt-BR" sz="2000" b="1" dirty="0"/>
              <a:t>Verificar se um arquivo é ou não malicioso antes de executa-lo;</a:t>
            </a:r>
          </a:p>
          <a:p>
            <a:pPr lvl="0" algn="just"/>
            <a:r>
              <a:rPr lang="pt-BR" sz="2000" b="1" dirty="0"/>
              <a:t>Verificar se uma página/e-mail é ou não malicioso antes de acessa-lo;</a:t>
            </a:r>
          </a:p>
          <a:p>
            <a:pPr lvl="0" algn="just"/>
            <a:r>
              <a:rPr lang="pt-BR" sz="2000" b="1" dirty="0"/>
              <a:t>Prevenir e reagir a uma contaminação por malware;</a:t>
            </a:r>
          </a:p>
          <a:p>
            <a:pPr lvl="0" algn="just"/>
            <a:r>
              <a:rPr lang="pt-BR" sz="2000" b="1" dirty="0"/>
              <a:t>Utilizar em uma análise forense;</a:t>
            </a:r>
          </a:p>
        </p:txBody>
      </p:sp>
    </p:spTree>
    <p:extLst>
      <p:ext uri="{BB962C8B-B14F-4D97-AF65-F5344CB8AC3E}">
        <p14:creationId xmlns:p14="http://schemas.microsoft.com/office/powerpoint/2010/main" val="3002220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O que procurar?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-BR" sz="1800" b="1" dirty="0"/>
              <a:t>Qual é a natureza e a finalidade do programa?</a:t>
            </a:r>
          </a:p>
          <a:p>
            <a:pPr algn="just"/>
            <a:r>
              <a:rPr lang="pt-BR" sz="1800" b="1" dirty="0"/>
              <a:t>Como funciona o programa para cumprir a sua finalidade?</a:t>
            </a:r>
          </a:p>
          <a:p>
            <a:pPr algn="just"/>
            <a:r>
              <a:rPr lang="pt-BR" sz="1800" b="1" dirty="0"/>
              <a:t>Como funciona o programa ao interagir com o sistema vítima?</a:t>
            </a:r>
          </a:p>
          <a:p>
            <a:pPr algn="just"/>
            <a:r>
              <a:rPr lang="pt-BR" sz="1800" b="1" dirty="0"/>
              <a:t>Como o programa interage com a rede?</a:t>
            </a:r>
          </a:p>
          <a:p>
            <a:pPr algn="just"/>
            <a:r>
              <a:rPr lang="pt-BR" sz="1800" b="1" dirty="0"/>
              <a:t>O que o programa sugere sobre o nível de sofisticação do atacante?</a:t>
            </a:r>
          </a:p>
          <a:p>
            <a:pPr algn="just"/>
            <a:r>
              <a:rPr lang="pt-BR" sz="1800" b="1" dirty="0"/>
              <a:t>Há um vetor de ataque identificável que o programa usa para infectar um hospedeiro?</a:t>
            </a:r>
          </a:p>
          <a:p>
            <a:pPr algn="just"/>
            <a:r>
              <a:rPr lang="pt-BR" sz="1800" b="1" dirty="0"/>
              <a:t>Qual é a extensão da infecção ou comprometimento do sistema ou rede? </a:t>
            </a:r>
          </a:p>
        </p:txBody>
      </p:sp>
    </p:spTree>
    <p:extLst>
      <p:ext uri="{BB962C8B-B14F-4D97-AF65-F5344CB8AC3E}">
        <p14:creationId xmlns:p14="http://schemas.microsoft.com/office/powerpoint/2010/main" val="1945113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Tipos de Análise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9B69B6-E102-C34E-BDEF-D680B7AA29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492" b="34307"/>
          <a:stretch/>
        </p:blipFill>
        <p:spPr>
          <a:xfrm>
            <a:off x="1552209" y="1746498"/>
            <a:ext cx="6039581" cy="151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127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Análise Estática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-BR" sz="1800" b="1" dirty="0"/>
              <a:t>Análise de um artefato malicioso sem executá-lo;</a:t>
            </a:r>
          </a:p>
          <a:p>
            <a:pPr algn="just"/>
            <a:r>
              <a:rPr lang="pt-BR" sz="1800" b="1" dirty="0"/>
              <a:t>Observação de seu código com ajuda de </a:t>
            </a:r>
            <a:r>
              <a:rPr lang="pt-BR" sz="1800" b="1" dirty="0" err="1"/>
              <a:t>disassemblers</a:t>
            </a:r>
            <a:r>
              <a:rPr lang="pt-BR" sz="1800" b="1" dirty="0"/>
              <a:t>, </a:t>
            </a:r>
            <a:r>
              <a:rPr lang="pt-BR" sz="1800" b="1" dirty="0" err="1"/>
              <a:t>debuggers</a:t>
            </a:r>
            <a:r>
              <a:rPr lang="pt-BR" sz="1800" b="1" dirty="0"/>
              <a:t>, </a:t>
            </a:r>
            <a:r>
              <a:rPr lang="pt-BR" sz="1800" b="1" dirty="0" err="1"/>
              <a:t>descompiladores</a:t>
            </a:r>
            <a:r>
              <a:rPr lang="pt-BR" sz="1800" b="1" dirty="0"/>
              <a:t>, etc.</a:t>
            </a:r>
          </a:p>
          <a:p>
            <a:pPr algn="just"/>
            <a:r>
              <a:rPr lang="pt-BR" sz="1800" b="1" dirty="0"/>
              <a:t>Utiliza técnicas de engenharia reversa;</a:t>
            </a:r>
          </a:p>
        </p:txBody>
      </p:sp>
    </p:spTree>
    <p:extLst>
      <p:ext uri="{BB962C8B-B14F-4D97-AF65-F5344CB8AC3E}">
        <p14:creationId xmlns:p14="http://schemas.microsoft.com/office/powerpoint/2010/main" val="1066590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/>
              <a:t>Análise Dinâmica</a:t>
            </a:r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-BR" sz="1800" b="1" dirty="0"/>
              <a:t>Execução do malware em um ambiente controlado;</a:t>
            </a:r>
          </a:p>
          <a:p>
            <a:pPr algn="just"/>
            <a:r>
              <a:rPr lang="pt-BR" sz="1800" b="1" dirty="0"/>
              <a:t>Utiliza ferramentas de monitoramento para capturar as interações que ele realiza com o sistema operacional e ambiente de rede.</a:t>
            </a:r>
          </a:p>
        </p:txBody>
      </p:sp>
    </p:spTree>
    <p:extLst>
      <p:ext uri="{BB962C8B-B14F-4D97-AF65-F5344CB8AC3E}">
        <p14:creationId xmlns:p14="http://schemas.microsoft.com/office/powerpoint/2010/main" val="3212964140"/>
      </p:ext>
    </p:extLst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5258</TotalTime>
  <Words>1250</Words>
  <Application>Microsoft Macintosh PowerPoint</Application>
  <PresentationFormat>On-screen Show (16:9)</PresentationFormat>
  <Paragraphs>161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Nixie One</vt:lpstr>
      <vt:lpstr>Helvetica Neue</vt:lpstr>
      <vt:lpstr>Muli</vt:lpstr>
      <vt:lpstr>Arial</vt:lpstr>
      <vt:lpstr>Imogen template</vt:lpstr>
      <vt:lpstr>Introdução à Engenharia Reversa Prof. Diego K. Maeoka</vt:lpstr>
      <vt:lpstr>Módulo 3 - Agenda</vt:lpstr>
      <vt:lpstr>Análise de Malware</vt:lpstr>
      <vt:lpstr>O que é?</vt:lpstr>
      <vt:lpstr>Por que estudar?</vt:lpstr>
      <vt:lpstr>O que procurar?</vt:lpstr>
      <vt:lpstr>Tipos de Análise</vt:lpstr>
      <vt:lpstr>Análise Estática</vt:lpstr>
      <vt:lpstr>Análise Dinâmica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Exemplo de Análise</vt:lpstr>
      <vt:lpstr>Obrigado!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Prof.</dc:title>
  <dc:creator>oCanabrava</dc:creator>
  <cp:lastModifiedBy>Diego Maeoka</cp:lastModifiedBy>
  <cp:revision>63</cp:revision>
  <dcterms:modified xsi:type="dcterms:W3CDTF">2018-12-02T07:04:58Z</dcterms:modified>
</cp:coreProperties>
</file>